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0" r:id="rId2"/>
    <p:sldId id="301" r:id="rId3"/>
    <p:sldId id="302" r:id="rId4"/>
    <p:sldId id="303" r:id="rId5"/>
    <p:sldId id="317" r:id="rId6"/>
    <p:sldId id="318" r:id="rId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200"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A26C27F-6552-4EA7-B31D-87FB70ABCEE2}" type="datetimeFigureOut">
              <a:rPr lang="en-US" smtClean="0"/>
              <a:pPr/>
              <a:t>10/12/2015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916347E-B839-4140-8A31-FB982475CF1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26C27F-6552-4EA7-B31D-87FB70ABCEE2}" type="datetimeFigureOut">
              <a:rPr lang="en-US" smtClean="0"/>
              <a:pPr/>
              <a:t>10/12/2015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16347E-B839-4140-8A31-FB982475CF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26C27F-6552-4EA7-B31D-87FB70ABCEE2}" type="datetimeFigureOut">
              <a:rPr lang="en-US" smtClean="0"/>
              <a:pPr/>
              <a:t>10/12/2015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16347E-B839-4140-8A31-FB982475CF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26C27F-6552-4EA7-B31D-87FB70ABCEE2}" type="datetimeFigureOut">
              <a:rPr lang="en-US" smtClean="0"/>
              <a:pPr/>
              <a:t>10/12/2015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16347E-B839-4140-8A31-FB982475CF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A26C27F-6552-4EA7-B31D-87FB70ABCEE2}" type="datetimeFigureOut">
              <a:rPr lang="en-US" smtClean="0"/>
              <a:pPr/>
              <a:t>10/12/2015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16347E-B839-4140-8A31-FB982475CF1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26C27F-6552-4EA7-B31D-87FB70ABCEE2}" type="datetimeFigureOut">
              <a:rPr lang="en-US" smtClean="0"/>
              <a:pPr/>
              <a:t>10/12/2015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16347E-B839-4140-8A31-FB982475CF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A26C27F-6552-4EA7-B31D-87FB70ABCEE2}" type="datetimeFigureOut">
              <a:rPr lang="en-US" smtClean="0"/>
              <a:pPr/>
              <a:t>10/12/2015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16347E-B839-4140-8A31-FB982475CF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A26C27F-6552-4EA7-B31D-87FB70ABCEE2}" type="datetimeFigureOut">
              <a:rPr lang="en-US" smtClean="0"/>
              <a:pPr/>
              <a:t>10/12/2015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916347E-B839-4140-8A31-FB982475CF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A26C27F-6552-4EA7-B31D-87FB70ABCEE2}" type="datetimeFigureOut">
              <a:rPr lang="en-US" smtClean="0"/>
              <a:pPr/>
              <a:t>10/12/2015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916347E-B839-4140-8A31-FB982475CF1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26C27F-6552-4EA7-B31D-87FB70ABCEE2}" type="datetimeFigureOut">
              <a:rPr lang="en-US" smtClean="0"/>
              <a:pPr/>
              <a:t>10/12/2015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16347E-B839-4140-8A31-FB982475CF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A26C27F-6552-4EA7-B31D-87FB70ABCEE2}" type="datetimeFigureOut">
              <a:rPr lang="en-US" smtClean="0"/>
              <a:pPr/>
              <a:t>10/12/2015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16347E-B839-4140-8A31-FB982475CF1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A26C27F-6552-4EA7-B31D-87FB70ABCEE2}" type="datetimeFigureOut">
              <a:rPr lang="en-US" smtClean="0"/>
              <a:pPr/>
              <a:t>10/12/2015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916347E-B839-4140-8A31-FB982475CF1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31520"/>
            <a:ext cx="7498080" cy="521208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u="sng" dirty="0" smtClean="0">
                <a:ln/>
                <a:solidFill>
                  <a:schemeClr val="accent3"/>
                </a:solidFill>
                <a:effectLst/>
              </a:rPr>
              <a:t>SMS </a:t>
            </a:r>
            <a:br>
              <a:rPr lang="en-US" sz="6600" b="1" u="sng" dirty="0" smtClean="0">
                <a:ln/>
                <a:solidFill>
                  <a:schemeClr val="accent3"/>
                </a:solidFill>
                <a:effectLst/>
              </a:rPr>
            </a:br>
            <a:r>
              <a:rPr lang="en-US" sz="6600" b="1" u="sng" dirty="0" smtClean="0">
                <a:ln/>
                <a:solidFill>
                  <a:schemeClr val="accent3"/>
                </a:solidFill>
                <a:effectLst/>
              </a:rPr>
              <a:t>BANKING</a:t>
            </a:r>
            <a:endParaRPr lang="en-US" sz="6600" b="1" u="sng" dirty="0">
              <a:ln/>
              <a:solidFill>
                <a:schemeClr val="accent3"/>
              </a:solidFill>
              <a:effectLst/>
            </a:endParaRPr>
          </a:p>
        </p:txBody>
      </p:sp>
      <p:pic>
        <p:nvPicPr>
          <p:cNvPr id="5" name="Picture 2" descr="C:\Documents and Settings\adc\My Documents\My Pictures\1.bmp"/>
          <p:cNvPicPr>
            <a:picLocks noChangeAspect="1" noChangeArrowheads="1"/>
          </p:cNvPicPr>
          <p:nvPr/>
        </p:nvPicPr>
        <p:blipFill>
          <a:blip r:embed="rId2"/>
          <a:srcRect/>
          <a:stretch>
            <a:fillRect/>
          </a:stretch>
        </p:blipFill>
        <p:spPr bwMode="auto">
          <a:xfrm>
            <a:off x="0" y="0"/>
            <a:ext cx="990600" cy="477078"/>
          </a:xfrm>
          <a:prstGeom prst="rect">
            <a:avLst/>
          </a:prstGeom>
          <a:noFill/>
          <a:ln w="9525">
            <a:noFill/>
            <a:miter lim="800000"/>
            <a:headEnd/>
            <a:tailEnd/>
          </a:ln>
        </p:spPr>
      </p:pic>
      <p:sp>
        <p:nvSpPr>
          <p:cNvPr id="6" name="TextBox 5"/>
          <p:cNvSpPr txBox="1"/>
          <p:nvPr/>
        </p:nvSpPr>
        <p:spPr>
          <a:xfrm>
            <a:off x="-15548" y="454223"/>
            <a:ext cx="1082348" cy="307777"/>
          </a:xfrm>
          <a:prstGeom prst="rect">
            <a:avLst/>
          </a:prstGeom>
          <a:noFill/>
        </p:spPr>
        <p:txBody>
          <a:bodyPr wrap="none" rtlCol="0">
            <a:spAutoFit/>
          </a:bodyPr>
          <a:lstStyle/>
          <a:p>
            <a:r>
              <a:rPr lang="en-US" sz="1400" b="1" dirty="0" smtClean="0">
                <a:solidFill>
                  <a:srgbClr val="002060"/>
                </a:solidFill>
              </a:rPr>
              <a:t>Since 1925</a:t>
            </a:r>
            <a:endParaRPr lang="en-US" sz="1400"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t1.gstatic.com/images?q=tbn:ANd9GcSxaDFcJtk5PwkDPHQOAZbOzzO8f50DTwsDzB-2bN8Rfb6IeFd5"/>
          <p:cNvPicPr>
            <a:picLocks noChangeAspect="1" noChangeArrowheads="1"/>
          </p:cNvPicPr>
          <p:nvPr/>
        </p:nvPicPr>
        <p:blipFill>
          <a:blip r:embed="rId2"/>
          <a:srcRect/>
          <a:stretch>
            <a:fillRect/>
          </a:stretch>
        </p:blipFill>
        <p:spPr bwMode="auto">
          <a:xfrm>
            <a:off x="4381500" y="3733800"/>
            <a:ext cx="4762500" cy="1809751"/>
          </a:xfrm>
          <a:prstGeom prst="rect">
            <a:avLst/>
          </a:prstGeom>
          <a:noFill/>
        </p:spPr>
      </p:pic>
      <p:sp>
        <p:nvSpPr>
          <p:cNvPr id="2" name="Title 1"/>
          <p:cNvSpPr>
            <a:spLocks noGrp="1"/>
          </p:cNvSpPr>
          <p:nvPr>
            <p:ph type="ctrTitle"/>
          </p:nvPr>
        </p:nvSpPr>
        <p:spPr>
          <a:xfrm>
            <a:off x="1066800" y="0"/>
            <a:ext cx="8077200" cy="1371600"/>
          </a:xfrm>
        </p:spPr>
        <p:txBody>
          <a:bodyPr>
            <a:normAutofit fontScale="90000"/>
          </a:bodyPr>
          <a:lstStyle/>
          <a:p>
            <a:pPr algn="ctr"/>
            <a:r>
              <a:rPr lang="en-US" b="1" u="sng" dirty="0" smtClean="0"/>
              <a:t>SMS Banking </a:t>
            </a:r>
            <a:br>
              <a:rPr lang="en-US" b="1" u="sng" dirty="0" smtClean="0"/>
            </a:br>
            <a:r>
              <a:rPr lang="en-US" b="1" u="sng" dirty="0" smtClean="0"/>
              <a:t>(Non - Financial)</a:t>
            </a:r>
            <a:endParaRPr lang="en-US" b="1" u="sng" dirty="0"/>
          </a:p>
        </p:txBody>
      </p:sp>
      <p:sp>
        <p:nvSpPr>
          <p:cNvPr id="6" name="TextBox 5"/>
          <p:cNvSpPr txBox="1"/>
          <p:nvPr/>
        </p:nvSpPr>
        <p:spPr>
          <a:xfrm>
            <a:off x="1371600" y="1524000"/>
            <a:ext cx="7086600" cy="3416320"/>
          </a:xfrm>
          <a:prstGeom prst="rect">
            <a:avLst/>
          </a:prstGeom>
          <a:noFill/>
        </p:spPr>
        <p:txBody>
          <a:bodyPr wrap="square" rtlCol="0">
            <a:spAutoFit/>
          </a:bodyPr>
          <a:lstStyle/>
          <a:p>
            <a:pPr algn="just"/>
            <a:r>
              <a:rPr lang="en-US" sz="2400" dirty="0" smtClean="0"/>
              <a:t>SMS banking (Non-Financial) has been implemented. </a:t>
            </a:r>
          </a:p>
          <a:p>
            <a:pPr algn="just"/>
            <a:endParaRPr lang="en-US" sz="2400" dirty="0" smtClean="0"/>
          </a:p>
          <a:p>
            <a:pPr algn="just"/>
            <a:r>
              <a:rPr lang="en-US" sz="2400" dirty="0" smtClean="0"/>
              <a:t>Customers can now enquire about their accounts by making requests in the form of SMS messages.</a:t>
            </a:r>
          </a:p>
          <a:p>
            <a:pPr algn="just"/>
            <a:endParaRPr lang="en-US" sz="2400" dirty="0" smtClean="0"/>
          </a:p>
          <a:p>
            <a:pPr algn="just"/>
            <a:r>
              <a:rPr lang="en-US" sz="2400" dirty="0" smtClean="0"/>
              <a:t>The customer can make request for </a:t>
            </a:r>
          </a:p>
          <a:p>
            <a:pPr algn="just">
              <a:buFont typeface="Wingdings" pitchFamily="2" charset="2"/>
              <a:buChar char="Ø"/>
            </a:pPr>
            <a:r>
              <a:rPr lang="en-US" sz="2400" dirty="0" smtClean="0"/>
              <a:t>Balance Inquiry</a:t>
            </a:r>
          </a:p>
          <a:p>
            <a:pPr algn="just">
              <a:buFont typeface="Wingdings" pitchFamily="2" charset="2"/>
              <a:buChar char="Ø"/>
            </a:pPr>
            <a:r>
              <a:rPr lang="en-US" sz="2400" dirty="0" smtClean="0"/>
              <a:t>Get last 5 transaction</a:t>
            </a:r>
          </a:p>
          <a:p>
            <a:pPr algn="just">
              <a:buFont typeface="Wingdings" pitchFamily="2" charset="2"/>
              <a:buChar char="Ø"/>
            </a:pPr>
            <a:r>
              <a:rPr lang="en-US" sz="2400" dirty="0" smtClean="0"/>
              <a:t>Change Mobile PIN</a:t>
            </a:r>
            <a:endParaRPr lang="en-US" sz="2400" dirty="0"/>
          </a:p>
        </p:txBody>
      </p:sp>
      <p:pic>
        <p:nvPicPr>
          <p:cNvPr id="7" name="Picture 2" descr="C:\Documents and Settings\adc\My Documents\My Pictures\1.bmp"/>
          <p:cNvPicPr>
            <a:picLocks noChangeAspect="1" noChangeArrowheads="1"/>
          </p:cNvPicPr>
          <p:nvPr/>
        </p:nvPicPr>
        <p:blipFill>
          <a:blip r:embed="rId3"/>
          <a:srcRect/>
          <a:stretch>
            <a:fillRect/>
          </a:stretch>
        </p:blipFill>
        <p:spPr bwMode="auto">
          <a:xfrm>
            <a:off x="0" y="0"/>
            <a:ext cx="990600" cy="477078"/>
          </a:xfrm>
          <a:prstGeom prst="rect">
            <a:avLst/>
          </a:prstGeom>
          <a:noFill/>
          <a:ln w="9525">
            <a:noFill/>
            <a:miter lim="800000"/>
            <a:headEnd/>
            <a:tailEnd/>
          </a:ln>
        </p:spPr>
      </p:pic>
      <p:sp>
        <p:nvSpPr>
          <p:cNvPr id="8" name="TextBox 7"/>
          <p:cNvSpPr txBox="1"/>
          <p:nvPr/>
        </p:nvSpPr>
        <p:spPr>
          <a:xfrm>
            <a:off x="-15548" y="454223"/>
            <a:ext cx="1082348" cy="307777"/>
          </a:xfrm>
          <a:prstGeom prst="rect">
            <a:avLst/>
          </a:prstGeom>
          <a:noFill/>
        </p:spPr>
        <p:txBody>
          <a:bodyPr wrap="none" rtlCol="0">
            <a:spAutoFit/>
          </a:bodyPr>
          <a:lstStyle/>
          <a:p>
            <a:r>
              <a:rPr lang="en-US" sz="1400" b="1" dirty="0" smtClean="0">
                <a:solidFill>
                  <a:srgbClr val="002060"/>
                </a:solidFill>
              </a:rPr>
              <a:t>Since 1925</a:t>
            </a:r>
            <a:endParaRPr lang="en-US" sz="1400" b="1" dirty="0">
              <a:solidFill>
                <a:srgbClr val="002060"/>
              </a:solidFill>
            </a:endParaRPr>
          </a:p>
        </p:txBody>
      </p:sp>
      <p:sp>
        <p:nvSpPr>
          <p:cNvPr id="9" name="TextBox 8"/>
          <p:cNvSpPr txBox="1"/>
          <p:nvPr/>
        </p:nvSpPr>
        <p:spPr>
          <a:xfrm>
            <a:off x="1752600" y="6454914"/>
            <a:ext cx="7543800" cy="707886"/>
          </a:xfrm>
          <a:prstGeom prst="rect">
            <a:avLst/>
          </a:prstGeom>
          <a:noFill/>
        </p:spPr>
        <p:txBody>
          <a:bodyPr wrap="square" rtlCol="0">
            <a:spAutoFit/>
          </a:bodyPr>
          <a:lstStyle/>
          <a:p>
            <a:r>
              <a:rPr lang="en-US" sz="2000" b="1" dirty="0" smtClean="0">
                <a:solidFill>
                  <a:srgbClr val="0070C0"/>
                </a:solidFill>
              </a:rPr>
              <a:t>www.adcbank.coop			info@adcbank.coop</a:t>
            </a:r>
          </a:p>
          <a:p>
            <a:endParaRPr lang="en-US" sz="2000" b="1" dirty="0">
              <a:solidFill>
                <a:srgbClr val="0070C0"/>
              </a:solidFill>
            </a:endParaRPr>
          </a:p>
        </p:txBody>
      </p:sp>
      <p:pic>
        <p:nvPicPr>
          <p:cNvPr id="10" name="Picture 8" descr="http://www.srlcorporation.com/images/address_icon.png"/>
          <p:cNvPicPr>
            <a:picLocks noChangeAspect="1" noChangeArrowheads="1"/>
          </p:cNvPicPr>
          <p:nvPr/>
        </p:nvPicPr>
        <p:blipFill>
          <a:blip r:embed="rId4" cstate="print"/>
          <a:srcRect/>
          <a:stretch>
            <a:fillRect/>
          </a:stretch>
        </p:blipFill>
        <p:spPr bwMode="auto">
          <a:xfrm>
            <a:off x="6019800" y="6324600"/>
            <a:ext cx="341489" cy="457200"/>
          </a:xfrm>
          <a:prstGeom prst="rect">
            <a:avLst/>
          </a:prstGeom>
          <a:noFill/>
        </p:spPr>
      </p:pic>
      <p:pic>
        <p:nvPicPr>
          <p:cNvPr id="11" name="Picture 12" descr="http://civicensemble.org/wp-content/uploads/2013/12/website-design-icon.png"/>
          <p:cNvPicPr>
            <a:picLocks noChangeAspect="1" noChangeArrowheads="1"/>
          </p:cNvPicPr>
          <p:nvPr/>
        </p:nvPicPr>
        <p:blipFill>
          <a:blip r:embed="rId5" cstate="print"/>
          <a:srcRect/>
          <a:stretch>
            <a:fillRect/>
          </a:stretch>
        </p:blipFill>
        <p:spPr bwMode="auto">
          <a:xfrm>
            <a:off x="1143000" y="6315075"/>
            <a:ext cx="512127" cy="5429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81000"/>
            <a:ext cx="8077200" cy="990600"/>
          </a:xfrm>
        </p:spPr>
        <p:txBody>
          <a:bodyPr>
            <a:normAutofit fontScale="90000"/>
          </a:bodyPr>
          <a:lstStyle/>
          <a:p>
            <a:pPr algn="ctr"/>
            <a:r>
              <a:rPr lang="en-US" b="1" u="sng" dirty="0" smtClean="0"/>
              <a:t>SMS Banking </a:t>
            </a:r>
            <a:br>
              <a:rPr lang="en-US" b="1" u="sng" dirty="0" smtClean="0"/>
            </a:br>
            <a:r>
              <a:rPr lang="en-US" b="1" u="sng" dirty="0" smtClean="0"/>
              <a:t>(Non - Financial)</a:t>
            </a:r>
            <a:endParaRPr lang="en-US" b="1" u="sng" dirty="0"/>
          </a:p>
        </p:txBody>
      </p:sp>
      <p:sp>
        <p:nvSpPr>
          <p:cNvPr id="6" name="TextBox 5"/>
          <p:cNvSpPr txBox="1"/>
          <p:nvPr/>
        </p:nvSpPr>
        <p:spPr>
          <a:xfrm>
            <a:off x="1371600" y="1524000"/>
            <a:ext cx="7467600" cy="5139869"/>
          </a:xfrm>
          <a:prstGeom prst="rect">
            <a:avLst/>
          </a:prstGeom>
          <a:noFill/>
        </p:spPr>
        <p:txBody>
          <a:bodyPr wrap="square" rtlCol="0">
            <a:spAutoFit/>
          </a:bodyPr>
          <a:lstStyle/>
          <a:p>
            <a:pPr algn="just"/>
            <a:r>
              <a:rPr lang="en-US" sz="2400" dirty="0" smtClean="0"/>
              <a:t>To avail this service, the customer needs to visit his/her home branch and fill up the Value Added Services form and submit at the help desk. On update in bank records, the customer can then start using the new SMS Banking services.</a:t>
            </a:r>
          </a:p>
          <a:p>
            <a:pPr algn="just"/>
            <a:endParaRPr lang="en-US" sz="2400" b="1" dirty="0" smtClean="0"/>
          </a:p>
          <a:p>
            <a:pPr>
              <a:buFont typeface="Wingdings" pitchFamily="2" charset="2"/>
              <a:buChar char="ü"/>
            </a:pPr>
            <a:r>
              <a:rPr lang="en-US" sz="2000" b="1" dirty="0" smtClean="0"/>
              <a:t>DO NOT store MPIN </a:t>
            </a:r>
            <a:r>
              <a:rPr lang="en-US" sz="2000" dirty="0" smtClean="0"/>
              <a:t>or messages containing MPIN in your mobile or disclose it to another person.</a:t>
            </a:r>
          </a:p>
          <a:p>
            <a:endParaRPr lang="en-US" sz="2000" dirty="0" smtClean="0"/>
          </a:p>
          <a:p>
            <a:pPr>
              <a:buFont typeface="Wingdings" pitchFamily="2" charset="2"/>
              <a:buChar char="ü"/>
            </a:pPr>
            <a:r>
              <a:rPr lang="en-US" sz="2000" dirty="0" smtClean="0"/>
              <a:t>The SMS Banking facility will only work on your </a:t>
            </a:r>
            <a:r>
              <a:rPr lang="en-US" sz="2000" b="1" dirty="0" smtClean="0"/>
              <a:t>registered Mobile number</a:t>
            </a:r>
            <a:r>
              <a:rPr lang="en-US" sz="2000" dirty="0" smtClean="0"/>
              <a:t>.</a:t>
            </a:r>
          </a:p>
          <a:p>
            <a:endParaRPr lang="en-US" sz="2000" dirty="0" smtClean="0"/>
          </a:p>
          <a:p>
            <a:pPr>
              <a:buFont typeface="Wingdings" pitchFamily="2" charset="2"/>
              <a:buChar char="ü"/>
            </a:pPr>
            <a:r>
              <a:rPr lang="en-US" sz="2000" dirty="0" smtClean="0"/>
              <a:t>On receipt of your MPIN, </a:t>
            </a:r>
            <a:r>
              <a:rPr lang="en-US" sz="2000" b="1" dirty="0" smtClean="0"/>
              <a:t>first change your MPIN </a:t>
            </a:r>
            <a:r>
              <a:rPr lang="en-US" sz="2000" dirty="0" smtClean="0"/>
              <a:t>(4 digit number) using CHGPIN message.</a:t>
            </a:r>
          </a:p>
          <a:p>
            <a:pPr algn="just"/>
            <a:endParaRPr lang="en-US" sz="2400" dirty="0"/>
          </a:p>
        </p:txBody>
      </p:sp>
      <p:pic>
        <p:nvPicPr>
          <p:cNvPr id="7" name="Picture 2" descr="C:\Documents and Settings\adc\My Documents\My Pictures\1.bmp"/>
          <p:cNvPicPr>
            <a:picLocks noChangeAspect="1" noChangeArrowheads="1"/>
          </p:cNvPicPr>
          <p:nvPr/>
        </p:nvPicPr>
        <p:blipFill>
          <a:blip r:embed="rId2"/>
          <a:srcRect/>
          <a:stretch>
            <a:fillRect/>
          </a:stretch>
        </p:blipFill>
        <p:spPr bwMode="auto">
          <a:xfrm>
            <a:off x="0" y="0"/>
            <a:ext cx="990600" cy="477078"/>
          </a:xfrm>
          <a:prstGeom prst="rect">
            <a:avLst/>
          </a:prstGeom>
          <a:noFill/>
          <a:ln w="9525">
            <a:noFill/>
            <a:miter lim="800000"/>
            <a:headEnd/>
            <a:tailEnd/>
          </a:ln>
        </p:spPr>
      </p:pic>
      <p:sp>
        <p:nvSpPr>
          <p:cNvPr id="8" name="TextBox 7"/>
          <p:cNvSpPr txBox="1"/>
          <p:nvPr/>
        </p:nvSpPr>
        <p:spPr>
          <a:xfrm>
            <a:off x="-15548" y="454223"/>
            <a:ext cx="1082348" cy="307777"/>
          </a:xfrm>
          <a:prstGeom prst="rect">
            <a:avLst/>
          </a:prstGeom>
          <a:noFill/>
        </p:spPr>
        <p:txBody>
          <a:bodyPr wrap="none" rtlCol="0">
            <a:spAutoFit/>
          </a:bodyPr>
          <a:lstStyle/>
          <a:p>
            <a:r>
              <a:rPr lang="en-US" sz="1400" b="1" dirty="0" smtClean="0">
                <a:solidFill>
                  <a:srgbClr val="002060"/>
                </a:solidFill>
              </a:rPr>
              <a:t>Since 1925</a:t>
            </a:r>
            <a:endParaRPr lang="en-US" sz="1400" b="1" dirty="0">
              <a:solidFill>
                <a:srgbClr val="002060"/>
              </a:solidFill>
            </a:endParaRPr>
          </a:p>
        </p:txBody>
      </p:sp>
      <p:sp>
        <p:nvSpPr>
          <p:cNvPr id="9" name="TextBox 8"/>
          <p:cNvSpPr txBox="1"/>
          <p:nvPr/>
        </p:nvSpPr>
        <p:spPr>
          <a:xfrm>
            <a:off x="1752600" y="6454914"/>
            <a:ext cx="7543800" cy="707886"/>
          </a:xfrm>
          <a:prstGeom prst="rect">
            <a:avLst/>
          </a:prstGeom>
          <a:noFill/>
        </p:spPr>
        <p:txBody>
          <a:bodyPr wrap="square" rtlCol="0">
            <a:spAutoFit/>
          </a:bodyPr>
          <a:lstStyle/>
          <a:p>
            <a:r>
              <a:rPr lang="en-US" sz="2000" b="1" dirty="0" smtClean="0">
                <a:solidFill>
                  <a:srgbClr val="0070C0"/>
                </a:solidFill>
              </a:rPr>
              <a:t>www.adcbank.coop			info@adcbank.coop</a:t>
            </a:r>
          </a:p>
          <a:p>
            <a:endParaRPr lang="en-US" sz="2000" b="1" dirty="0">
              <a:solidFill>
                <a:srgbClr val="0070C0"/>
              </a:solidFill>
            </a:endParaRPr>
          </a:p>
        </p:txBody>
      </p:sp>
      <p:pic>
        <p:nvPicPr>
          <p:cNvPr id="10" name="Picture 8" descr="http://www.srlcorporation.com/images/address_icon.png"/>
          <p:cNvPicPr>
            <a:picLocks noChangeAspect="1" noChangeArrowheads="1"/>
          </p:cNvPicPr>
          <p:nvPr/>
        </p:nvPicPr>
        <p:blipFill>
          <a:blip r:embed="rId3" cstate="print"/>
          <a:srcRect/>
          <a:stretch>
            <a:fillRect/>
          </a:stretch>
        </p:blipFill>
        <p:spPr bwMode="auto">
          <a:xfrm>
            <a:off x="6019800" y="6324600"/>
            <a:ext cx="341489" cy="457200"/>
          </a:xfrm>
          <a:prstGeom prst="rect">
            <a:avLst/>
          </a:prstGeom>
          <a:noFill/>
        </p:spPr>
      </p:pic>
      <p:pic>
        <p:nvPicPr>
          <p:cNvPr id="11" name="Picture 12" descr="http://civicensemble.org/wp-content/uploads/2013/12/website-design-icon.png"/>
          <p:cNvPicPr>
            <a:picLocks noChangeAspect="1" noChangeArrowheads="1"/>
          </p:cNvPicPr>
          <p:nvPr/>
        </p:nvPicPr>
        <p:blipFill>
          <a:blip r:embed="rId4" cstate="print"/>
          <a:srcRect/>
          <a:stretch>
            <a:fillRect/>
          </a:stretch>
        </p:blipFill>
        <p:spPr bwMode="auto">
          <a:xfrm>
            <a:off x="1143000" y="6315075"/>
            <a:ext cx="512127" cy="5429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81000"/>
            <a:ext cx="8077200" cy="990600"/>
          </a:xfrm>
        </p:spPr>
        <p:txBody>
          <a:bodyPr>
            <a:normAutofit fontScale="90000"/>
          </a:bodyPr>
          <a:lstStyle/>
          <a:p>
            <a:pPr algn="ctr"/>
            <a:r>
              <a:rPr lang="en-US" b="1" u="sng" dirty="0" smtClean="0"/>
              <a:t>SMS Banking </a:t>
            </a:r>
            <a:br>
              <a:rPr lang="en-US" b="1" u="sng" dirty="0" smtClean="0"/>
            </a:br>
            <a:r>
              <a:rPr lang="en-US" b="1" u="sng" dirty="0" smtClean="0"/>
              <a:t>(Non - Financial)</a:t>
            </a:r>
            <a:endParaRPr lang="en-US" b="1" u="sng" dirty="0"/>
          </a:p>
        </p:txBody>
      </p:sp>
      <p:pic>
        <p:nvPicPr>
          <p:cNvPr id="7" name="Picture 2" descr="C:\Documents and Settings\adc\My Documents\My Pictures\1.bmp"/>
          <p:cNvPicPr>
            <a:picLocks noChangeAspect="1" noChangeArrowheads="1"/>
          </p:cNvPicPr>
          <p:nvPr/>
        </p:nvPicPr>
        <p:blipFill>
          <a:blip r:embed="rId2"/>
          <a:srcRect/>
          <a:stretch>
            <a:fillRect/>
          </a:stretch>
        </p:blipFill>
        <p:spPr bwMode="auto">
          <a:xfrm>
            <a:off x="0" y="0"/>
            <a:ext cx="990600" cy="477078"/>
          </a:xfrm>
          <a:prstGeom prst="rect">
            <a:avLst/>
          </a:prstGeom>
          <a:noFill/>
          <a:ln w="9525">
            <a:noFill/>
            <a:miter lim="800000"/>
            <a:headEnd/>
            <a:tailEnd/>
          </a:ln>
        </p:spPr>
      </p:pic>
      <p:sp>
        <p:nvSpPr>
          <p:cNvPr id="8" name="TextBox 7"/>
          <p:cNvSpPr txBox="1"/>
          <p:nvPr/>
        </p:nvSpPr>
        <p:spPr>
          <a:xfrm>
            <a:off x="-15548" y="454223"/>
            <a:ext cx="1082348" cy="307777"/>
          </a:xfrm>
          <a:prstGeom prst="rect">
            <a:avLst/>
          </a:prstGeom>
          <a:noFill/>
        </p:spPr>
        <p:txBody>
          <a:bodyPr wrap="none" rtlCol="0">
            <a:spAutoFit/>
          </a:bodyPr>
          <a:lstStyle/>
          <a:p>
            <a:r>
              <a:rPr lang="en-US" sz="1400" b="1" dirty="0" smtClean="0">
                <a:solidFill>
                  <a:srgbClr val="002060"/>
                </a:solidFill>
              </a:rPr>
              <a:t>Since 1925</a:t>
            </a:r>
            <a:endParaRPr lang="en-US" sz="1400" b="1" dirty="0">
              <a:solidFill>
                <a:srgbClr val="002060"/>
              </a:solidFill>
            </a:endParaRPr>
          </a:p>
        </p:txBody>
      </p:sp>
      <p:pic>
        <p:nvPicPr>
          <p:cNvPr id="1026" name="Picture 2" descr="C:\Users\ADC\Desktop\SMS BANKING - gujarati.jpg"/>
          <p:cNvPicPr>
            <a:picLocks noChangeAspect="1" noChangeArrowheads="1"/>
          </p:cNvPicPr>
          <p:nvPr/>
        </p:nvPicPr>
        <p:blipFill>
          <a:blip r:embed="rId3"/>
          <a:srcRect/>
          <a:stretch>
            <a:fillRect/>
          </a:stretch>
        </p:blipFill>
        <p:spPr bwMode="auto">
          <a:xfrm>
            <a:off x="152400" y="2354893"/>
            <a:ext cx="8915400" cy="2598107"/>
          </a:xfrm>
          <a:prstGeom prst="rect">
            <a:avLst/>
          </a:prstGeom>
          <a:noFill/>
        </p:spPr>
      </p:pic>
      <p:sp>
        <p:nvSpPr>
          <p:cNvPr id="9" name="TextBox 8"/>
          <p:cNvSpPr txBox="1"/>
          <p:nvPr/>
        </p:nvSpPr>
        <p:spPr>
          <a:xfrm>
            <a:off x="2209800" y="5410200"/>
            <a:ext cx="5151795" cy="830997"/>
          </a:xfrm>
          <a:prstGeom prst="rect">
            <a:avLst/>
          </a:prstGeom>
          <a:noFill/>
        </p:spPr>
        <p:txBody>
          <a:bodyPr wrap="none" rtlCol="0">
            <a:spAutoFit/>
          </a:bodyPr>
          <a:lstStyle/>
          <a:p>
            <a:pPr algn="ctr"/>
            <a:r>
              <a:rPr lang="en-US" sz="2400" b="1" dirty="0" smtClean="0">
                <a:solidFill>
                  <a:schemeClr val="accent3"/>
                </a:solidFill>
              </a:rPr>
              <a:t>All these SMS’s need to be sent to </a:t>
            </a:r>
          </a:p>
          <a:p>
            <a:pPr algn="ctr"/>
            <a:r>
              <a:rPr lang="en-US" sz="2400" b="1" dirty="0" smtClean="0">
                <a:solidFill>
                  <a:schemeClr val="accent3"/>
                </a:solidFill>
              </a:rPr>
              <a:t>mobile number: 9227444420</a:t>
            </a:r>
            <a:endParaRPr lang="en-US" sz="2400" b="1" dirty="0">
              <a:solidFill>
                <a:schemeClr val="accent3"/>
              </a:solidFill>
            </a:endParaRPr>
          </a:p>
        </p:txBody>
      </p:sp>
      <p:sp>
        <p:nvSpPr>
          <p:cNvPr id="10" name="TextBox 9"/>
          <p:cNvSpPr txBox="1"/>
          <p:nvPr/>
        </p:nvSpPr>
        <p:spPr>
          <a:xfrm>
            <a:off x="1752600" y="6454914"/>
            <a:ext cx="7543800" cy="707886"/>
          </a:xfrm>
          <a:prstGeom prst="rect">
            <a:avLst/>
          </a:prstGeom>
          <a:noFill/>
        </p:spPr>
        <p:txBody>
          <a:bodyPr wrap="square" rtlCol="0">
            <a:spAutoFit/>
          </a:bodyPr>
          <a:lstStyle/>
          <a:p>
            <a:r>
              <a:rPr lang="en-US" sz="2000" b="1" dirty="0" smtClean="0">
                <a:solidFill>
                  <a:srgbClr val="0070C0"/>
                </a:solidFill>
              </a:rPr>
              <a:t>www.adcbank.coop			info@adcbank.coop</a:t>
            </a:r>
          </a:p>
          <a:p>
            <a:endParaRPr lang="en-US" sz="2000" b="1" dirty="0">
              <a:solidFill>
                <a:srgbClr val="0070C0"/>
              </a:solidFill>
            </a:endParaRPr>
          </a:p>
        </p:txBody>
      </p:sp>
      <p:pic>
        <p:nvPicPr>
          <p:cNvPr id="11" name="Picture 8" descr="http://www.srlcorporation.com/images/address_icon.png"/>
          <p:cNvPicPr>
            <a:picLocks noChangeAspect="1" noChangeArrowheads="1"/>
          </p:cNvPicPr>
          <p:nvPr/>
        </p:nvPicPr>
        <p:blipFill>
          <a:blip r:embed="rId4" cstate="print"/>
          <a:srcRect/>
          <a:stretch>
            <a:fillRect/>
          </a:stretch>
        </p:blipFill>
        <p:spPr bwMode="auto">
          <a:xfrm>
            <a:off x="6019800" y="6324600"/>
            <a:ext cx="341489" cy="457200"/>
          </a:xfrm>
          <a:prstGeom prst="rect">
            <a:avLst/>
          </a:prstGeom>
          <a:noFill/>
        </p:spPr>
      </p:pic>
      <p:pic>
        <p:nvPicPr>
          <p:cNvPr id="12" name="Picture 12" descr="http://civicensemble.org/wp-content/uploads/2013/12/website-design-icon.png"/>
          <p:cNvPicPr>
            <a:picLocks noChangeAspect="1" noChangeArrowheads="1"/>
          </p:cNvPicPr>
          <p:nvPr/>
        </p:nvPicPr>
        <p:blipFill>
          <a:blip r:embed="rId5" cstate="print"/>
          <a:srcRect/>
          <a:stretch>
            <a:fillRect/>
          </a:stretch>
        </p:blipFill>
        <p:spPr bwMode="auto">
          <a:xfrm>
            <a:off x="1143000" y="6315075"/>
            <a:ext cx="512127" cy="542925"/>
          </a:xfrm>
          <a:prstGeom prst="rect">
            <a:avLst/>
          </a:prstGeom>
          <a:noFill/>
        </p:spPr>
      </p:pic>
      <p:sp>
        <p:nvSpPr>
          <p:cNvPr id="13" name="TextBox 12"/>
          <p:cNvSpPr txBox="1"/>
          <p:nvPr/>
        </p:nvSpPr>
        <p:spPr>
          <a:xfrm>
            <a:off x="2491342" y="4953000"/>
            <a:ext cx="487171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 Please do not include </a:t>
            </a:r>
            <a:r>
              <a:rPr lang="en-US" smtClean="0"/>
              <a:t>brackets “&lt;”  </a:t>
            </a:r>
            <a:r>
              <a:rPr lang="en-US" dirty="0" smtClean="0"/>
              <a:t>“&gt;” in SMS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0"/>
            <a:ext cx="8077200" cy="1371600"/>
          </a:xfrm>
        </p:spPr>
        <p:txBody>
          <a:bodyPr>
            <a:normAutofit fontScale="90000"/>
          </a:bodyPr>
          <a:lstStyle/>
          <a:p>
            <a:pPr algn="ctr"/>
            <a:r>
              <a:rPr lang="en-US" b="1" u="sng" dirty="0" smtClean="0"/>
              <a:t>SMS Banking </a:t>
            </a:r>
            <a:br>
              <a:rPr lang="en-US" b="1" u="sng" dirty="0" smtClean="0"/>
            </a:br>
            <a:r>
              <a:rPr lang="en-US" b="1" u="sng" dirty="0" smtClean="0"/>
              <a:t>(Non - Financial)</a:t>
            </a:r>
            <a:endParaRPr lang="en-US" b="1" u="sng" dirty="0"/>
          </a:p>
        </p:txBody>
      </p:sp>
      <p:sp>
        <p:nvSpPr>
          <p:cNvPr id="6" name="TextBox 5"/>
          <p:cNvSpPr txBox="1"/>
          <p:nvPr/>
        </p:nvSpPr>
        <p:spPr>
          <a:xfrm>
            <a:off x="1371600" y="1524000"/>
            <a:ext cx="7467600" cy="4893647"/>
          </a:xfrm>
          <a:prstGeom prst="rect">
            <a:avLst/>
          </a:prstGeom>
          <a:noFill/>
        </p:spPr>
        <p:txBody>
          <a:bodyPr wrap="square" rtlCol="0">
            <a:spAutoFit/>
          </a:bodyPr>
          <a:lstStyle/>
          <a:p>
            <a:pPr algn="just"/>
            <a:r>
              <a:rPr lang="en-US" sz="2400" b="1" u="sng" dirty="0" smtClean="0"/>
              <a:t>Note for branch:</a:t>
            </a:r>
            <a:endParaRPr lang="en-US" sz="2400" dirty="0" smtClean="0"/>
          </a:p>
          <a:p>
            <a:pPr algn="just">
              <a:buFont typeface="Wingdings" pitchFamily="2" charset="2"/>
              <a:buChar char="Ø"/>
            </a:pPr>
            <a:r>
              <a:rPr lang="en-US" sz="2400" dirty="0" smtClean="0"/>
              <a:t>Next week the screen promotion will be done for Mobile banking the officer of the branch will have to make the request as per the promoted screen.</a:t>
            </a:r>
          </a:p>
          <a:p>
            <a:pPr algn="just">
              <a:buFont typeface="Wingdings" pitchFamily="2" charset="2"/>
              <a:buChar char="Ø"/>
            </a:pPr>
            <a:endParaRPr lang="en-US" sz="2400" dirty="0" smtClean="0"/>
          </a:p>
          <a:p>
            <a:pPr algn="just">
              <a:buFont typeface="Wingdings" pitchFamily="2" charset="2"/>
              <a:buChar char="Ø"/>
            </a:pPr>
            <a:r>
              <a:rPr lang="en-US" sz="2400" dirty="0" smtClean="0"/>
              <a:t>Once the entry in the screen has been done from the branch, the request for the SMS banking would be accepted automatically.</a:t>
            </a:r>
          </a:p>
          <a:p>
            <a:pPr algn="just">
              <a:buFont typeface="Wingdings" pitchFamily="2" charset="2"/>
              <a:buChar char="Ø"/>
            </a:pPr>
            <a:endParaRPr lang="en-US" sz="2400" dirty="0" smtClean="0"/>
          </a:p>
          <a:p>
            <a:pPr algn="just">
              <a:buFont typeface="Wingdings" pitchFamily="2" charset="2"/>
              <a:buChar char="Ø"/>
            </a:pPr>
            <a:r>
              <a:rPr lang="en-US" sz="2400" dirty="0" smtClean="0"/>
              <a:t>The M-PIN would be delivered to the HO and after going through some process the M-PIN would be dispatched to the end user at their registered address directly from HO with intimation to a respective branch.</a:t>
            </a:r>
            <a:endParaRPr lang="en-US" sz="2400" dirty="0"/>
          </a:p>
        </p:txBody>
      </p:sp>
      <p:pic>
        <p:nvPicPr>
          <p:cNvPr id="7" name="Picture 2" descr="C:\Documents and Settings\adc\My Documents\My Pictures\1.bmp"/>
          <p:cNvPicPr>
            <a:picLocks noChangeAspect="1" noChangeArrowheads="1"/>
          </p:cNvPicPr>
          <p:nvPr/>
        </p:nvPicPr>
        <p:blipFill>
          <a:blip r:embed="rId2"/>
          <a:srcRect/>
          <a:stretch>
            <a:fillRect/>
          </a:stretch>
        </p:blipFill>
        <p:spPr bwMode="auto">
          <a:xfrm>
            <a:off x="0" y="0"/>
            <a:ext cx="990600" cy="477078"/>
          </a:xfrm>
          <a:prstGeom prst="rect">
            <a:avLst/>
          </a:prstGeom>
          <a:noFill/>
          <a:ln w="9525">
            <a:noFill/>
            <a:miter lim="800000"/>
            <a:headEnd/>
            <a:tailEnd/>
          </a:ln>
        </p:spPr>
      </p:pic>
      <p:sp>
        <p:nvSpPr>
          <p:cNvPr id="8" name="TextBox 7"/>
          <p:cNvSpPr txBox="1"/>
          <p:nvPr/>
        </p:nvSpPr>
        <p:spPr>
          <a:xfrm>
            <a:off x="-15548" y="454223"/>
            <a:ext cx="1082348" cy="307777"/>
          </a:xfrm>
          <a:prstGeom prst="rect">
            <a:avLst/>
          </a:prstGeom>
          <a:noFill/>
        </p:spPr>
        <p:txBody>
          <a:bodyPr wrap="none" rtlCol="0">
            <a:spAutoFit/>
          </a:bodyPr>
          <a:lstStyle/>
          <a:p>
            <a:r>
              <a:rPr lang="en-US" sz="1400" b="1" dirty="0" smtClean="0">
                <a:solidFill>
                  <a:srgbClr val="002060"/>
                </a:solidFill>
              </a:rPr>
              <a:t>Since 1925</a:t>
            </a:r>
            <a:endParaRPr lang="en-US" sz="1400" b="1" dirty="0">
              <a:solidFill>
                <a:srgbClr val="002060"/>
              </a:solidFill>
            </a:endParaRPr>
          </a:p>
        </p:txBody>
      </p:sp>
      <p:sp>
        <p:nvSpPr>
          <p:cNvPr id="9" name="TextBox 8"/>
          <p:cNvSpPr txBox="1"/>
          <p:nvPr/>
        </p:nvSpPr>
        <p:spPr>
          <a:xfrm>
            <a:off x="1752600" y="6454914"/>
            <a:ext cx="7543800" cy="707886"/>
          </a:xfrm>
          <a:prstGeom prst="rect">
            <a:avLst/>
          </a:prstGeom>
          <a:noFill/>
        </p:spPr>
        <p:txBody>
          <a:bodyPr wrap="square" rtlCol="0">
            <a:spAutoFit/>
          </a:bodyPr>
          <a:lstStyle/>
          <a:p>
            <a:r>
              <a:rPr lang="en-US" sz="2000" b="1" dirty="0" smtClean="0">
                <a:solidFill>
                  <a:srgbClr val="0070C0"/>
                </a:solidFill>
              </a:rPr>
              <a:t>www.adcbank.coop			info@adcbank.coop</a:t>
            </a:r>
          </a:p>
          <a:p>
            <a:endParaRPr lang="en-US" sz="2000" b="1" dirty="0">
              <a:solidFill>
                <a:srgbClr val="0070C0"/>
              </a:solidFill>
            </a:endParaRPr>
          </a:p>
        </p:txBody>
      </p:sp>
      <p:pic>
        <p:nvPicPr>
          <p:cNvPr id="10" name="Picture 8" descr="http://www.srlcorporation.com/images/address_icon.png"/>
          <p:cNvPicPr>
            <a:picLocks noChangeAspect="1" noChangeArrowheads="1"/>
          </p:cNvPicPr>
          <p:nvPr/>
        </p:nvPicPr>
        <p:blipFill>
          <a:blip r:embed="rId3" cstate="print"/>
          <a:srcRect/>
          <a:stretch>
            <a:fillRect/>
          </a:stretch>
        </p:blipFill>
        <p:spPr bwMode="auto">
          <a:xfrm>
            <a:off x="6019800" y="6324600"/>
            <a:ext cx="341489" cy="457200"/>
          </a:xfrm>
          <a:prstGeom prst="rect">
            <a:avLst/>
          </a:prstGeom>
          <a:noFill/>
        </p:spPr>
      </p:pic>
      <p:pic>
        <p:nvPicPr>
          <p:cNvPr id="11" name="Picture 12" descr="http://civicensemble.org/wp-content/uploads/2013/12/website-design-icon.png"/>
          <p:cNvPicPr>
            <a:picLocks noChangeAspect="1" noChangeArrowheads="1"/>
          </p:cNvPicPr>
          <p:nvPr/>
        </p:nvPicPr>
        <p:blipFill>
          <a:blip r:embed="rId4" cstate="print"/>
          <a:srcRect/>
          <a:stretch>
            <a:fillRect/>
          </a:stretch>
        </p:blipFill>
        <p:spPr bwMode="auto">
          <a:xfrm>
            <a:off x="1143000" y="6315075"/>
            <a:ext cx="512127" cy="5429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1.bp.blogspot.com/-edi7Ymxahkw/UZtfYHeekAI/AAAAAAAACJE/qBYgUxVZQKI/s1600/TY.jpg"/>
          <p:cNvPicPr>
            <a:picLocks noChangeAspect="1" noChangeArrowheads="1"/>
          </p:cNvPicPr>
          <p:nvPr/>
        </p:nvPicPr>
        <p:blipFill>
          <a:blip r:embed="rId2"/>
          <a:srcRect/>
          <a:stretch>
            <a:fillRect/>
          </a:stretch>
        </p:blipFill>
        <p:spPr bwMode="auto">
          <a:xfrm>
            <a:off x="1143003" y="1"/>
            <a:ext cx="8000997" cy="3200399"/>
          </a:xfrm>
          <a:prstGeom prst="rect">
            <a:avLst/>
          </a:prstGeom>
          <a:noFill/>
        </p:spPr>
      </p:pic>
      <p:pic>
        <p:nvPicPr>
          <p:cNvPr id="6" name="Picture 5"/>
          <p:cNvPicPr>
            <a:picLocks noChangeAspect="1" noChangeArrowheads="1"/>
          </p:cNvPicPr>
          <p:nvPr/>
        </p:nvPicPr>
        <p:blipFill>
          <a:blip r:embed="rId3" cstate="print"/>
          <a:srcRect/>
          <a:stretch>
            <a:fillRect/>
          </a:stretch>
        </p:blipFill>
        <p:spPr bwMode="auto">
          <a:xfrm rot="5400000">
            <a:off x="4812756" y="-484730"/>
            <a:ext cx="737688" cy="7924800"/>
          </a:xfrm>
          <a:prstGeom prst="rect">
            <a:avLst/>
          </a:prstGeom>
          <a:noFill/>
          <a:ln w="9525">
            <a:noFill/>
            <a:miter lim="800000"/>
            <a:headEnd/>
            <a:tailEnd/>
          </a:ln>
          <a:effectLst/>
        </p:spPr>
      </p:pic>
      <p:sp>
        <p:nvSpPr>
          <p:cNvPr id="10" name="TextBox 9"/>
          <p:cNvSpPr txBox="1"/>
          <p:nvPr/>
        </p:nvSpPr>
        <p:spPr>
          <a:xfrm>
            <a:off x="1868857" y="5105400"/>
            <a:ext cx="3429000" cy="1631216"/>
          </a:xfrm>
          <a:prstGeom prst="rect">
            <a:avLst/>
          </a:prstGeom>
          <a:noFill/>
        </p:spPr>
        <p:txBody>
          <a:bodyPr wrap="square" rtlCol="0">
            <a:spAutoFit/>
          </a:bodyPr>
          <a:lstStyle/>
          <a:p>
            <a:r>
              <a:rPr lang="en-US" sz="1600" b="1" dirty="0" smtClean="0">
                <a:solidFill>
                  <a:srgbClr val="0070C0"/>
                </a:solidFill>
              </a:rPr>
              <a:t>Gandhi Bridge Corner, </a:t>
            </a:r>
            <a:br>
              <a:rPr lang="en-US" sz="1600" b="1" dirty="0" smtClean="0">
                <a:solidFill>
                  <a:srgbClr val="0070C0"/>
                </a:solidFill>
              </a:rPr>
            </a:br>
            <a:r>
              <a:rPr lang="en-US" sz="1600" b="1" dirty="0" smtClean="0">
                <a:solidFill>
                  <a:srgbClr val="0070C0"/>
                </a:solidFill>
              </a:rPr>
              <a:t>Opp. Income Tax Office, </a:t>
            </a:r>
            <a:br>
              <a:rPr lang="en-US" sz="1600" b="1" dirty="0" smtClean="0">
                <a:solidFill>
                  <a:srgbClr val="0070C0"/>
                </a:solidFill>
              </a:rPr>
            </a:br>
            <a:r>
              <a:rPr lang="en-US" sz="1600" b="1" dirty="0" smtClean="0">
                <a:solidFill>
                  <a:srgbClr val="0070C0"/>
                </a:solidFill>
              </a:rPr>
              <a:t>P.B.No. 4059, Ahmedabad, </a:t>
            </a:r>
            <a:br>
              <a:rPr lang="en-US" sz="1600" b="1" dirty="0" smtClean="0">
                <a:solidFill>
                  <a:srgbClr val="0070C0"/>
                </a:solidFill>
              </a:rPr>
            </a:br>
            <a:r>
              <a:rPr lang="en-US" sz="1600" b="1" dirty="0" smtClean="0">
                <a:solidFill>
                  <a:srgbClr val="0070C0"/>
                </a:solidFill>
              </a:rPr>
              <a:t>Gujarat, India. Pin Code: 380 009.</a:t>
            </a:r>
          </a:p>
          <a:p>
            <a:endParaRPr lang="en-US" sz="1600" b="1" dirty="0" smtClean="0">
              <a:solidFill>
                <a:srgbClr val="0070C0"/>
              </a:solidFill>
            </a:endParaRPr>
          </a:p>
          <a:p>
            <a:r>
              <a:rPr lang="en-US" sz="2000" b="1" dirty="0" smtClean="0">
                <a:solidFill>
                  <a:srgbClr val="0070C0"/>
                </a:solidFill>
              </a:rPr>
              <a:t>079-27542608,09,10,11</a:t>
            </a:r>
          </a:p>
        </p:txBody>
      </p:sp>
      <p:pic>
        <p:nvPicPr>
          <p:cNvPr id="11" name="Picture 6" descr="http://128bits.in/images/location.png"/>
          <p:cNvPicPr>
            <a:picLocks noChangeAspect="1" noChangeArrowheads="1"/>
          </p:cNvPicPr>
          <p:nvPr/>
        </p:nvPicPr>
        <p:blipFill>
          <a:blip r:embed="rId4" cstate="print"/>
          <a:srcRect/>
          <a:stretch>
            <a:fillRect/>
          </a:stretch>
        </p:blipFill>
        <p:spPr bwMode="auto">
          <a:xfrm>
            <a:off x="1066800" y="5181600"/>
            <a:ext cx="725857" cy="1009651"/>
          </a:xfrm>
          <a:prstGeom prst="rect">
            <a:avLst/>
          </a:prstGeom>
          <a:noFill/>
        </p:spPr>
      </p:pic>
      <p:pic>
        <p:nvPicPr>
          <p:cNvPr id="13" name="Picture 10" descr="http://crosvillemotorservices.co.uk/frontdoor/resources/phone-icon-hi-w460.png"/>
          <p:cNvPicPr>
            <a:picLocks noChangeAspect="1" noChangeArrowheads="1"/>
          </p:cNvPicPr>
          <p:nvPr/>
        </p:nvPicPr>
        <p:blipFill>
          <a:blip r:embed="rId5" cstate="print"/>
          <a:srcRect/>
          <a:stretch>
            <a:fillRect/>
          </a:stretch>
        </p:blipFill>
        <p:spPr bwMode="auto">
          <a:xfrm>
            <a:off x="1201128" y="6324600"/>
            <a:ext cx="457200" cy="457200"/>
          </a:xfrm>
          <a:prstGeom prst="rect">
            <a:avLst/>
          </a:prstGeom>
          <a:noFill/>
        </p:spPr>
      </p:pic>
      <p:sp>
        <p:nvSpPr>
          <p:cNvPr id="15" name="TextBox 14"/>
          <p:cNvSpPr txBox="1"/>
          <p:nvPr/>
        </p:nvSpPr>
        <p:spPr>
          <a:xfrm>
            <a:off x="6248400" y="5382161"/>
            <a:ext cx="2667000" cy="1323439"/>
          </a:xfrm>
          <a:prstGeom prst="rect">
            <a:avLst/>
          </a:prstGeom>
          <a:noFill/>
        </p:spPr>
        <p:txBody>
          <a:bodyPr wrap="square" rtlCol="0">
            <a:spAutoFit/>
          </a:bodyPr>
          <a:lstStyle/>
          <a:p>
            <a:r>
              <a:rPr lang="en-US" sz="2000" b="1" dirty="0" smtClean="0">
                <a:solidFill>
                  <a:srgbClr val="0070C0"/>
                </a:solidFill>
              </a:rPr>
              <a:t>www.adcbank.coop</a:t>
            </a:r>
          </a:p>
          <a:p>
            <a:endParaRPr lang="en-US" sz="2000" b="1" dirty="0" smtClean="0">
              <a:solidFill>
                <a:srgbClr val="0070C0"/>
              </a:solidFill>
            </a:endParaRPr>
          </a:p>
          <a:p>
            <a:r>
              <a:rPr lang="en-US" sz="2000" b="1" dirty="0" smtClean="0">
                <a:solidFill>
                  <a:srgbClr val="0070C0"/>
                </a:solidFill>
              </a:rPr>
              <a:t>info@adcbank.coop</a:t>
            </a:r>
          </a:p>
          <a:p>
            <a:endParaRPr lang="en-US" sz="2000" b="1" dirty="0">
              <a:solidFill>
                <a:srgbClr val="0070C0"/>
              </a:solidFill>
            </a:endParaRPr>
          </a:p>
        </p:txBody>
      </p:sp>
      <p:pic>
        <p:nvPicPr>
          <p:cNvPr id="17" name="Picture 8" descr="http://www.srlcorporation.com/images/address_icon.png"/>
          <p:cNvPicPr>
            <a:picLocks noChangeAspect="1" noChangeArrowheads="1"/>
          </p:cNvPicPr>
          <p:nvPr/>
        </p:nvPicPr>
        <p:blipFill>
          <a:blip r:embed="rId6" cstate="print"/>
          <a:srcRect/>
          <a:stretch>
            <a:fillRect/>
          </a:stretch>
        </p:blipFill>
        <p:spPr bwMode="auto">
          <a:xfrm>
            <a:off x="5638527" y="6019800"/>
            <a:ext cx="341489" cy="457200"/>
          </a:xfrm>
          <a:prstGeom prst="rect">
            <a:avLst/>
          </a:prstGeom>
          <a:noFill/>
        </p:spPr>
      </p:pic>
      <p:pic>
        <p:nvPicPr>
          <p:cNvPr id="19" name="Picture 12" descr="http://civicensemble.org/wp-content/uploads/2013/12/website-design-icon.png"/>
          <p:cNvPicPr>
            <a:picLocks noChangeAspect="1" noChangeArrowheads="1"/>
          </p:cNvPicPr>
          <p:nvPr/>
        </p:nvPicPr>
        <p:blipFill>
          <a:blip r:embed="rId7" cstate="print"/>
          <a:srcRect/>
          <a:stretch>
            <a:fillRect/>
          </a:stretch>
        </p:blipFill>
        <p:spPr bwMode="auto">
          <a:xfrm>
            <a:off x="5553208" y="5410200"/>
            <a:ext cx="512127" cy="542925"/>
          </a:xfrm>
          <a:prstGeom prst="rect">
            <a:avLst/>
          </a:prstGeom>
          <a:noFill/>
        </p:spPr>
      </p:pic>
      <p:sp>
        <p:nvSpPr>
          <p:cNvPr id="12" name="TextBox 11"/>
          <p:cNvSpPr txBox="1"/>
          <p:nvPr/>
        </p:nvSpPr>
        <p:spPr>
          <a:xfrm>
            <a:off x="1371600" y="3810000"/>
            <a:ext cx="1213794" cy="338554"/>
          </a:xfrm>
          <a:prstGeom prst="rect">
            <a:avLst/>
          </a:prstGeom>
          <a:noFill/>
        </p:spPr>
        <p:txBody>
          <a:bodyPr wrap="none" rtlCol="0">
            <a:spAutoFit/>
          </a:bodyPr>
          <a:lstStyle/>
          <a:p>
            <a:r>
              <a:rPr lang="en-US" sz="1600" b="1" dirty="0" smtClean="0">
                <a:solidFill>
                  <a:srgbClr val="002060"/>
                </a:solidFill>
              </a:rPr>
              <a:t>Since 1925</a:t>
            </a:r>
            <a:endParaRPr lang="en-US" sz="1600" b="1" dirty="0">
              <a:solidFill>
                <a:srgbClr val="002060"/>
              </a:solidFill>
            </a:endParaRPr>
          </a:p>
        </p:txBody>
      </p:sp>
      <p:pic>
        <p:nvPicPr>
          <p:cNvPr id="14" name="Picture 2" descr="C:\Documents and Settings\adc\My Documents\My Pictures\1.bmp"/>
          <p:cNvPicPr>
            <a:picLocks noChangeAspect="1" noChangeArrowheads="1"/>
          </p:cNvPicPr>
          <p:nvPr/>
        </p:nvPicPr>
        <p:blipFill>
          <a:blip r:embed="rId8"/>
          <a:srcRect/>
          <a:stretch>
            <a:fillRect/>
          </a:stretch>
        </p:blipFill>
        <p:spPr bwMode="auto">
          <a:xfrm>
            <a:off x="0" y="0"/>
            <a:ext cx="990600" cy="477078"/>
          </a:xfrm>
          <a:prstGeom prst="rect">
            <a:avLst/>
          </a:prstGeom>
          <a:noFill/>
          <a:ln w="9525">
            <a:noFill/>
            <a:miter lim="800000"/>
            <a:headEnd/>
            <a:tailEnd/>
          </a:ln>
        </p:spPr>
      </p:pic>
      <p:sp>
        <p:nvSpPr>
          <p:cNvPr id="16" name="TextBox 15"/>
          <p:cNvSpPr txBox="1"/>
          <p:nvPr/>
        </p:nvSpPr>
        <p:spPr>
          <a:xfrm>
            <a:off x="-15548" y="454223"/>
            <a:ext cx="1082348" cy="307777"/>
          </a:xfrm>
          <a:prstGeom prst="rect">
            <a:avLst/>
          </a:prstGeom>
          <a:noFill/>
        </p:spPr>
        <p:txBody>
          <a:bodyPr wrap="none" rtlCol="0">
            <a:spAutoFit/>
          </a:bodyPr>
          <a:lstStyle/>
          <a:p>
            <a:r>
              <a:rPr lang="en-US" sz="1400" b="1" dirty="0" smtClean="0">
                <a:solidFill>
                  <a:srgbClr val="002060"/>
                </a:solidFill>
              </a:rPr>
              <a:t>Since 1925</a:t>
            </a:r>
            <a:endParaRPr lang="en-US" sz="1400" b="1" dirty="0">
              <a:solidFill>
                <a:srgbClr val="00206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419</TotalTime>
  <Words>285</Words>
  <Application>Microsoft Office PowerPoint</Application>
  <PresentationFormat>On-screen Show (4:3)</PresentationFormat>
  <Paragraphs>46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Solstice</vt:lpstr>
      <vt:lpstr>SMS  BANKING</vt:lpstr>
      <vt:lpstr>SMS Banking  (Non - Financial)</vt:lpstr>
      <vt:lpstr>SMS Banking  (Non - Financial)</vt:lpstr>
      <vt:lpstr>SMS Banking  (Non - Financial)</vt:lpstr>
      <vt:lpstr>SMS Banking  (Non - Financial)</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Seminar 24th January, 2015</dc:title>
  <dc:creator>Administrator</dc:creator>
  <cp:lastModifiedBy>Administrator</cp:lastModifiedBy>
  <cp:revision>51</cp:revision>
  <dcterms:created xsi:type="dcterms:W3CDTF">2015-06-19T07:16:09Z</dcterms:created>
  <dcterms:modified xsi:type="dcterms:W3CDTF">2015-10-12T09:58:57Z</dcterms:modified>
</cp:coreProperties>
</file>